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17" r:id="rId2"/>
    <p:sldId id="309" r:id="rId3"/>
    <p:sldId id="311" r:id="rId4"/>
    <p:sldId id="320" r:id="rId5"/>
    <p:sldId id="276" r:id="rId6"/>
    <p:sldId id="318" r:id="rId7"/>
    <p:sldId id="31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00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143"/>
    <p:restoredTop sz="94872"/>
  </p:normalViewPr>
  <p:slideViewPr>
    <p:cSldViewPr snapToGrid="0" snapToObjects="1">
      <p:cViewPr varScale="1">
        <p:scale>
          <a:sx n="76" d="100"/>
          <a:sy n="76" d="100"/>
        </p:scale>
        <p:origin x="53" y="139"/>
      </p:cViewPr>
      <p:guideLst>
        <p:guide orient="horz" pos="2400"/>
        <p:guide pos="23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72DA0A-1605-A24B-8B4C-1372069E0E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79F254-F463-B744-936A-928D78F465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E032AA-BF11-7E46-8D05-A31ED05ED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5A56B-FC1E-A34D-A5BC-C3C1F8E76466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0D0D0C-DC6F-A54E-9516-344B4EC33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488793-B115-8C4B-B81E-A14E26AC8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F712E-7C53-384B-8FE3-D2C1E02DE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000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5CB3B-8B37-5C4C-8A34-7FB8BBC20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F180DB-3027-4B47-80EC-DD88DF6299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D77EB8-04E9-E24F-8B31-C3C5A29C4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5A56B-FC1E-A34D-A5BC-C3C1F8E76466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DE3998-49E8-AC46-B82D-CD8609E8B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D86BD2-6366-464E-B568-9595F2870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F712E-7C53-384B-8FE3-D2C1E02DE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137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35C3427-1FF6-D642-9561-4EDEDDA5FA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7CCBB7-E826-5049-B95C-6017098AF9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6BF23B-BD5B-E54E-9471-7D740CDA1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5A56B-FC1E-A34D-A5BC-C3C1F8E76466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4026B9-484E-B44A-AED8-D63B6F66F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B79943-66D6-5B44-A4FC-5C4130A76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F712E-7C53-384B-8FE3-D2C1E02DE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011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6AA37-E7FB-9540-B6F8-40F0F920C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B50A48-6A9A-2A4D-BE1E-256F644413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108DDE-A12B-A246-B872-58BA63914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5A56B-FC1E-A34D-A5BC-C3C1F8E76466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7687FE-1EB9-634C-BF8C-02930D6B4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0DB8CF-7A2D-F943-8E69-5A4201851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F712E-7C53-384B-8FE3-D2C1E02DE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720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3EDF62-5E6A-3947-89DC-F1B37AC23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B60BAC-763B-E043-8C59-AEB31CE64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D301B6-7578-ED46-9305-63CA21655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5A56B-FC1E-A34D-A5BC-C3C1F8E76466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84F4E1-8DB0-4B4B-9012-EAAB7B7E0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286459-CBFF-BE42-8025-56651B0FF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F712E-7C53-384B-8FE3-D2C1E02DE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964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B11F0-24E8-F24E-95AB-48BE4E518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ED973E-1560-7840-8579-98C5653330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C47D2B-2691-8F41-8CE3-E23573C0C8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31CEDD-8E6D-4645-8D9A-858661B20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5A56B-FC1E-A34D-A5BC-C3C1F8E76466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915985-156A-2648-980B-91294AA04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01D253-1BEB-A540-8639-C7076C8EE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F712E-7C53-384B-8FE3-D2C1E02DE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763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D1ED0-E38C-DB42-9FD4-775F9BA807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A264A-9FB8-2643-9231-E466F1AAC7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B37679-71C6-D44C-8FE0-175813874D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921F0BD-278B-C64A-B391-E459BF4738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27A09B-412B-364B-A8F8-F2038CDFC2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AD3CE12-8D46-7248-AD00-4A1F28292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5A56B-FC1E-A34D-A5BC-C3C1F8E76466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0A3D647-C535-EB42-A17D-C452F2864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F2FBE2-C0CC-FB40-9462-0ADE263BD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F712E-7C53-384B-8FE3-D2C1E02DE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432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1C9AD-27BD-8049-8E78-18E9E9AF9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484024-CFDB-3F48-9DB8-C84A9A069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5A56B-FC1E-A34D-A5BC-C3C1F8E76466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1159AE-61C2-F24C-99CD-749DA30EE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05B89A-AD04-BA4A-AE06-93DC22819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F712E-7C53-384B-8FE3-D2C1E02DE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302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D4BEF0-A03B-2146-886B-B0A7F0063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5A56B-FC1E-A34D-A5BC-C3C1F8E76466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56180D-41D2-D14F-A6BC-C96A2EBFD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5084A0-E593-5949-9663-F5D0B35AB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F712E-7C53-384B-8FE3-D2C1E02DE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800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3E853-A349-BB4B-880F-00A8F42BA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713A25-A363-EF4B-A2BD-9FC99C9A88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0B7965-0C80-E54A-AD5A-A79C3FAE17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452ACE-A97F-2042-9899-11905431B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5A56B-FC1E-A34D-A5BC-C3C1F8E76466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EE0E24-EF3E-D840-969E-0DD746DB3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3020C4-F20C-AB4B-B16A-86F22D359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F712E-7C53-384B-8FE3-D2C1E02DE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470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152CF-2D08-2241-9D2B-57B64977DF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017240-CD0F-CF40-B201-46544EB960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7A92B2-7B1A-E345-A0D8-0A671186D1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2F9223-C804-7541-9E16-87280DF93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5A56B-FC1E-A34D-A5BC-C3C1F8E76466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B6D6C0-2F2C-0344-8CCD-1ECB07170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CD9187-E148-7B4C-B9F3-BECE5D53A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F712E-7C53-384B-8FE3-D2C1E02DE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77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06A729-AC85-2B43-A0E1-6663F1B450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AB7700-CB72-0E47-B35C-7ABAE34D02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F1632A-192E-024E-87B9-D914765589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5A56B-FC1E-A34D-A5BC-C3C1F8E76466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FDE66-7004-6B43-8889-4138854E78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844B2F-5739-1E44-8B18-4766AC0751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F712E-7C53-384B-8FE3-D2C1E02DE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477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0117AE2-B1A5-5C48-9DBD-15CB98C00B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77362"/>
            <a:ext cx="12192000" cy="6858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0F2C0C3-BD6C-B346-92D8-FB6491CAB9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04764" y="6189510"/>
            <a:ext cx="1770708" cy="44928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73A328D-2152-354F-AE4B-457B35261C83}"/>
              </a:ext>
            </a:extLst>
          </p:cNvPr>
          <p:cNvSpPr txBox="1"/>
          <p:nvPr/>
        </p:nvSpPr>
        <p:spPr>
          <a:xfrm>
            <a:off x="295188" y="6480677"/>
            <a:ext cx="758408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F0F0F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THE OFFICE OF UNDERGRADUATE STUDIES 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B9600CF-F2D3-425A-BA6E-05195E5A15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4230" y="916357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Higher Ed,</a:t>
            </a:r>
            <a:br>
              <a:rPr lang="en-US" b="1" dirty="0"/>
            </a:br>
            <a:r>
              <a:rPr lang="en-US" b="1" dirty="0"/>
              <a:t>Sustainability,</a:t>
            </a:r>
            <a:br>
              <a:rPr lang="en-US" b="1" dirty="0"/>
            </a:br>
            <a:r>
              <a:rPr lang="en-US" b="1" dirty="0"/>
              <a:t>&amp; Learning Outcomes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FDEC5FF7-F0F8-4DFD-A354-088E297E41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84230" y="4510786"/>
            <a:ext cx="9144000" cy="1655762"/>
          </a:xfrm>
        </p:spPr>
        <p:txBody>
          <a:bodyPr/>
          <a:lstStyle/>
          <a:p>
            <a:r>
              <a:rPr lang="en-US" dirty="0"/>
              <a:t>Karen Paisley</a:t>
            </a:r>
          </a:p>
          <a:p>
            <a:r>
              <a:rPr lang="en-US" dirty="0"/>
              <a:t>Assistant Vice President, Academic Affairs</a:t>
            </a:r>
          </a:p>
          <a:p>
            <a:r>
              <a:rPr lang="en-US" dirty="0"/>
              <a:t>Senior Associate Dean, Undergraduate Studies</a:t>
            </a:r>
          </a:p>
        </p:txBody>
      </p:sp>
    </p:spTree>
    <p:extLst>
      <p:ext uri="{BB962C8B-B14F-4D97-AF65-F5344CB8AC3E}">
        <p14:creationId xmlns:p14="http://schemas.microsoft.com/office/powerpoint/2010/main" val="4193813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3E81B2F-6422-8B4E-8460-E74458AEA901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97000"/>
          </a:blip>
          <a:stretch>
            <a:fillRect/>
          </a:stretch>
        </p:blipFill>
        <p:spPr>
          <a:xfrm>
            <a:off x="0" y="6513"/>
            <a:ext cx="12192000" cy="6858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8CD87E8-24B8-BB4D-9A13-8680C3AF8B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04764" y="6189510"/>
            <a:ext cx="1770708" cy="44928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4BFD0D6-9896-1344-9698-EC8B41AA43E6}"/>
              </a:ext>
            </a:extLst>
          </p:cNvPr>
          <p:cNvSpPr txBox="1"/>
          <p:nvPr/>
        </p:nvSpPr>
        <p:spPr>
          <a:xfrm>
            <a:off x="433832" y="6294862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rgbClr val="0F0F0F"/>
                </a:solidFill>
                <a:effectLst/>
                <a:latin typeface="Montserrat" pitchFamily="2" charset="77"/>
              </a:rPr>
              <a:t>THE OFFICE OF UNDERGRADUATE STUDIES </a:t>
            </a:r>
            <a:endParaRPr lang="en-US" dirty="0">
              <a:effectLst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07A122B-60AB-4909-A9A7-E319FBEAE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4501"/>
            <a:ext cx="10515600" cy="1325563"/>
          </a:xfrm>
        </p:spPr>
        <p:txBody>
          <a:bodyPr/>
          <a:lstStyle/>
          <a:p>
            <a:r>
              <a:rPr lang="en-US" b="1" dirty="0"/>
              <a:t>Higher Ed Landscape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D011769D-DDC6-4322-8F30-1DDED66D8D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438764"/>
            <a:ext cx="5181600" cy="4534982"/>
          </a:xfrm>
        </p:spPr>
        <p:txBody>
          <a:bodyPr>
            <a:normAutofit/>
          </a:bodyPr>
          <a:lstStyle/>
          <a:p>
            <a:r>
              <a:rPr lang="en-US" dirty="0"/>
              <a:t>Nationally</a:t>
            </a:r>
          </a:p>
          <a:p>
            <a:pPr lvl="1"/>
            <a:r>
              <a:rPr lang="en-US" dirty="0"/>
              <a:t>Questioning lack of value…</a:t>
            </a:r>
          </a:p>
          <a:p>
            <a:pPr lvl="1"/>
            <a:r>
              <a:rPr lang="en-US" dirty="0"/>
              <a:t>…despite earning potential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Access, equitable outcomes…</a:t>
            </a:r>
          </a:p>
          <a:p>
            <a:pPr lvl="1"/>
            <a:r>
              <a:rPr lang="en-US" dirty="0"/>
              <a:t>…and politics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Global competitiveness…</a:t>
            </a:r>
          </a:p>
          <a:p>
            <a:pPr lvl="1"/>
            <a:r>
              <a:rPr lang="en-US" dirty="0"/>
              <a:t>…and neoliberal co-optation</a:t>
            </a:r>
          </a:p>
          <a:p>
            <a:pPr lvl="1"/>
            <a:endParaRPr lang="en-US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5B96948F-DB12-486A-8CCC-99637610CE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88334" y="1462096"/>
            <a:ext cx="5465465" cy="4832765"/>
          </a:xfrm>
        </p:spPr>
        <p:txBody>
          <a:bodyPr>
            <a:normAutofit/>
          </a:bodyPr>
          <a:lstStyle/>
          <a:p>
            <a:r>
              <a:rPr lang="en-US" dirty="0"/>
              <a:t>Utah</a:t>
            </a:r>
          </a:p>
          <a:p>
            <a:pPr lvl="1"/>
            <a:r>
              <a:rPr lang="en-US" dirty="0"/>
              <a:t>Statements of value, debt aversion…</a:t>
            </a:r>
          </a:p>
          <a:p>
            <a:pPr lvl="1"/>
            <a:r>
              <a:rPr lang="en-US" dirty="0"/>
              <a:t>…despite earning potential, actual and relative cost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Access, equitable outcomes…</a:t>
            </a:r>
          </a:p>
          <a:p>
            <a:pPr lvl="1"/>
            <a:r>
              <a:rPr lang="en-US" dirty="0"/>
              <a:t>…and USHE, politics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Living wage (?)…</a:t>
            </a:r>
          </a:p>
          <a:p>
            <a:pPr lvl="1"/>
            <a:r>
              <a:rPr lang="en-US" dirty="0"/>
              <a:t>…and neoliberal co-optation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188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0117AE2-B1A5-5C48-9DBD-15CB98C00B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77362"/>
            <a:ext cx="12192000" cy="6858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0F2C0C3-BD6C-B346-92D8-FB6491CAB9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04764" y="6189510"/>
            <a:ext cx="1770708" cy="44928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73A328D-2152-354F-AE4B-457B35261C83}"/>
              </a:ext>
            </a:extLst>
          </p:cNvPr>
          <p:cNvSpPr txBox="1"/>
          <p:nvPr/>
        </p:nvSpPr>
        <p:spPr>
          <a:xfrm>
            <a:off x="295188" y="6480677"/>
            <a:ext cx="758408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0F0F0F"/>
                </a:solidFill>
                <a:effectLst/>
                <a:latin typeface="Montserrat" pitchFamily="2" charset="77"/>
              </a:rPr>
              <a:t>THE OFFICE OF UNDERGRADUATE STUDIES </a:t>
            </a:r>
            <a:endParaRPr lang="en-US" sz="1200" dirty="0">
              <a:effectLst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B9600CF-F2D3-425A-BA6E-05195E5A1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At the U…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EB32CD-EE1B-4D6D-AE70-A18ECF1E44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Presidential Priorities (including sustainability)</a:t>
            </a:r>
          </a:p>
          <a:p>
            <a:endParaRPr lang="en-US" dirty="0"/>
          </a:p>
          <a:p>
            <a:r>
              <a:rPr lang="en-US" dirty="0"/>
              <a:t>Shifting budget model</a:t>
            </a:r>
          </a:p>
          <a:p>
            <a:endParaRPr lang="en-US" dirty="0"/>
          </a:p>
          <a:p>
            <a:r>
              <a:rPr lang="en-US" dirty="0"/>
              <a:t>Accountability for persistence, completion</a:t>
            </a:r>
          </a:p>
          <a:p>
            <a:pPr lvl="1"/>
            <a:r>
              <a:rPr lang="en-US" dirty="0"/>
              <a:t>High yield, 4/5 Star</a:t>
            </a:r>
          </a:p>
          <a:p>
            <a:pPr lvl="1"/>
            <a:r>
              <a:rPr lang="en-US" dirty="0"/>
              <a:t>Timely completion</a:t>
            </a:r>
          </a:p>
          <a:p>
            <a:endParaRPr lang="en-US" dirty="0"/>
          </a:p>
          <a:p>
            <a:r>
              <a:rPr lang="en-US" dirty="0"/>
              <a:t>Focus on Data, Metrics, Assessment</a:t>
            </a:r>
          </a:p>
        </p:txBody>
      </p:sp>
    </p:spTree>
    <p:extLst>
      <p:ext uri="{BB962C8B-B14F-4D97-AF65-F5344CB8AC3E}">
        <p14:creationId xmlns:p14="http://schemas.microsoft.com/office/powerpoint/2010/main" val="3028191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0117AE2-B1A5-5C48-9DBD-15CB98C00B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77362"/>
            <a:ext cx="12192000" cy="6858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0F2C0C3-BD6C-B346-92D8-FB6491CAB9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04764" y="6189510"/>
            <a:ext cx="1770708" cy="44928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73A328D-2152-354F-AE4B-457B35261C83}"/>
              </a:ext>
            </a:extLst>
          </p:cNvPr>
          <p:cNvSpPr txBox="1"/>
          <p:nvPr/>
        </p:nvSpPr>
        <p:spPr>
          <a:xfrm>
            <a:off x="295188" y="6480677"/>
            <a:ext cx="758408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0F0F0F"/>
                </a:solidFill>
                <a:effectLst/>
                <a:latin typeface="Montserrat" pitchFamily="2" charset="77"/>
              </a:rPr>
              <a:t>THE OFFICE OF UNDERGRADUATE STUDIES </a:t>
            </a:r>
            <a:endParaRPr lang="en-US" sz="1200" dirty="0">
              <a:effectLst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B9600CF-F2D3-425A-BA6E-05195E5A1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Sustainability…</a:t>
            </a:r>
          </a:p>
        </p:txBody>
      </p:sp>
    </p:spTree>
    <p:extLst>
      <p:ext uri="{BB962C8B-B14F-4D97-AF65-F5344CB8AC3E}">
        <p14:creationId xmlns:p14="http://schemas.microsoft.com/office/powerpoint/2010/main" val="1189766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0117AE2-B1A5-5C48-9DBD-15CB98C00B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77362"/>
            <a:ext cx="12192000" cy="6858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0F2C0C3-BD6C-B346-92D8-FB6491CAB9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04764" y="6189510"/>
            <a:ext cx="1770708" cy="44928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73A328D-2152-354F-AE4B-457B35261C83}"/>
              </a:ext>
            </a:extLst>
          </p:cNvPr>
          <p:cNvSpPr txBox="1"/>
          <p:nvPr/>
        </p:nvSpPr>
        <p:spPr>
          <a:xfrm>
            <a:off x="295188" y="6480677"/>
            <a:ext cx="758408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0F0F0F"/>
                </a:solidFill>
                <a:effectLst/>
                <a:latin typeface="Montserrat" pitchFamily="2" charset="77"/>
              </a:rPr>
              <a:t>THE OFFICE OF UNDERGRADUATE STUDIES </a:t>
            </a:r>
            <a:endParaRPr lang="en-US" sz="1200" dirty="0">
              <a:effectLst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B9600CF-F2D3-425A-BA6E-05195E5A1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Learning Outcomes (vs. objectives…)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40621BC7-D226-4ADB-B013-D7BFDA2BAC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7349"/>
            <a:ext cx="10515600" cy="4649614"/>
          </a:xfrm>
        </p:spPr>
        <p:txBody>
          <a:bodyPr/>
          <a:lstStyle/>
          <a:p>
            <a:r>
              <a:rPr lang="en-US" dirty="0"/>
              <a:t>Student vs. course/instructor focused</a:t>
            </a:r>
          </a:p>
          <a:p>
            <a:pPr lvl="1"/>
            <a:r>
              <a:rPr lang="en-US" dirty="0"/>
              <a:t>Students will…</a:t>
            </a:r>
          </a:p>
          <a:p>
            <a:pPr lvl="1"/>
            <a:r>
              <a:rPr lang="en-US" dirty="0"/>
              <a:t>This course will…</a:t>
            </a:r>
          </a:p>
          <a:p>
            <a:pPr lvl="1"/>
            <a:endParaRPr lang="en-US" dirty="0"/>
          </a:p>
          <a:p>
            <a:r>
              <a:rPr lang="en-US" dirty="0"/>
              <a:t>Observed vs. intended state…</a:t>
            </a:r>
          </a:p>
          <a:p>
            <a:r>
              <a:rPr lang="en-US" dirty="0"/>
              <a:t>…OR measurable vs. philosophical</a:t>
            </a:r>
          </a:p>
          <a:p>
            <a:endParaRPr lang="en-US" dirty="0"/>
          </a:p>
          <a:p>
            <a:r>
              <a:rPr lang="en-US" dirty="0"/>
              <a:t>Active vs. passive verbs…</a:t>
            </a:r>
          </a:p>
          <a:p>
            <a:pPr lvl="1"/>
            <a:r>
              <a:rPr lang="en-US" dirty="0"/>
              <a:t>Students will demonstrate…</a:t>
            </a:r>
          </a:p>
          <a:p>
            <a:pPr lvl="1"/>
            <a:r>
              <a:rPr lang="en-US" dirty="0"/>
              <a:t>This course will provide…</a:t>
            </a:r>
          </a:p>
        </p:txBody>
      </p:sp>
    </p:spTree>
    <p:extLst>
      <p:ext uri="{BB962C8B-B14F-4D97-AF65-F5344CB8AC3E}">
        <p14:creationId xmlns:p14="http://schemas.microsoft.com/office/powerpoint/2010/main" val="436637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0117AE2-B1A5-5C48-9DBD-15CB98C00B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77362"/>
            <a:ext cx="12192000" cy="6858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0F2C0C3-BD6C-B346-92D8-FB6491CAB9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04764" y="6189510"/>
            <a:ext cx="1770708" cy="44928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73A328D-2152-354F-AE4B-457B35261C83}"/>
              </a:ext>
            </a:extLst>
          </p:cNvPr>
          <p:cNvSpPr txBox="1"/>
          <p:nvPr/>
        </p:nvSpPr>
        <p:spPr>
          <a:xfrm>
            <a:off x="295188" y="6480677"/>
            <a:ext cx="758408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F0F0F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THE OFFICE OF UNDERGRADUATE STUDIES 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B9600CF-F2D3-425A-BA6E-05195E5A1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Stance on Learning Outcomes…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40621BC7-D226-4ADB-B013-D7BFDA2BAC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Transparency…</a:t>
            </a:r>
          </a:p>
          <a:p>
            <a:r>
              <a:rPr lang="en-US" dirty="0"/>
              <a:t>…and differential impact on students</a:t>
            </a:r>
          </a:p>
          <a:p>
            <a:endParaRPr lang="en-US" dirty="0"/>
          </a:p>
          <a:p>
            <a:r>
              <a:rPr lang="en-US" dirty="0"/>
              <a:t>Benefits of Consistency…</a:t>
            </a:r>
          </a:p>
          <a:p>
            <a:r>
              <a:rPr lang="en-US" dirty="0"/>
              <a:t>…which does NOT tread on academic freedom</a:t>
            </a:r>
          </a:p>
          <a:p>
            <a:endParaRPr lang="en-US" dirty="0"/>
          </a:p>
          <a:p>
            <a:r>
              <a:rPr lang="en-US" dirty="0"/>
              <a:t>Reverse Design…</a:t>
            </a:r>
          </a:p>
          <a:p>
            <a:r>
              <a:rPr lang="en-US" dirty="0"/>
              <a:t>…linked to meaningful assessment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178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0F2C0C3-BD6C-B346-92D8-FB6491CAB9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04764" y="6189510"/>
            <a:ext cx="1770708" cy="44928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73A328D-2152-354F-AE4B-457B35261C83}"/>
              </a:ext>
            </a:extLst>
          </p:cNvPr>
          <p:cNvSpPr txBox="1"/>
          <p:nvPr/>
        </p:nvSpPr>
        <p:spPr>
          <a:xfrm>
            <a:off x="295188" y="6480677"/>
            <a:ext cx="758408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F0F0F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THE OFFICE OF UNDERGRADUATE STUDIES 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B9600CF-F2D3-425A-BA6E-05195E5A15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860296"/>
          </a:xfrm>
        </p:spPr>
        <p:txBody>
          <a:bodyPr/>
          <a:lstStyle/>
          <a:p>
            <a:r>
              <a:rPr lang="en-US" b="1" dirty="0"/>
              <a:t>Questions? Discussion?</a:t>
            </a: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r>
              <a:rPr lang="en-US" b="1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14703060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5102</TotalTime>
  <Words>246</Words>
  <Application>Microsoft Office PowerPoint</Application>
  <PresentationFormat>Widescreen</PresentationFormat>
  <Paragraphs>66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Montserrat</vt:lpstr>
      <vt:lpstr>Office Theme</vt:lpstr>
      <vt:lpstr>Higher Ed, Sustainability, &amp; Learning Outcomes</vt:lpstr>
      <vt:lpstr>Higher Ed Landscape</vt:lpstr>
      <vt:lpstr>At the U…</vt:lpstr>
      <vt:lpstr>Sustainability…</vt:lpstr>
      <vt:lpstr>Learning Outcomes (vs. objectives…)</vt:lpstr>
      <vt:lpstr>Stance on Learning Outcomes…</vt:lpstr>
      <vt:lpstr>Questions? Discussion?   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GECC Orietnation</dc:title>
  <dc:creator>Robyn Moreno</dc:creator>
  <cp:lastModifiedBy>Karen Paisley</cp:lastModifiedBy>
  <cp:revision>393</cp:revision>
  <dcterms:created xsi:type="dcterms:W3CDTF">2021-08-12T16:44:05Z</dcterms:created>
  <dcterms:modified xsi:type="dcterms:W3CDTF">2023-05-10T00:58:20Z</dcterms:modified>
</cp:coreProperties>
</file>